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sap"/>
      <p:regular r:id="rId16"/>
      <p:bold r:id="rId17"/>
      <p:italic r:id="rId18"/>
      <p:boldItalic r:id="rId19"/>
    </p:embeddedFont>
    <p:embeddedFont>
      <p:font typeface="Comfortaa"/>
      <p:regular r:id="rId20"/>
      <p:bold r:id="rId21"/>
    </p:embeddedFont>
    <p:embeddedFont>
      <p:font typeface="Asap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regular.fntdata"/><Relationship Id="rId22" Type="http://schemas.openxmlformats.org/officeDocument/2006/relationships/font" Target="fonts/AsapMedium-regular.fntdata"/><Relationship Id="rId21" Type="http://schemas.openxmlformats.org/officeDocument/2006/relationships/font" Target="fonts/Comfortaa-bold.fntdata"/><Relationship Id="rId24" Type="http://schemas.openxmlformats.org/officeDocument/2006/relationships/font" Target="fonts/AsapMedium-italic.fntdata"/><Relationship Id="rId23" Type="http://schemas.openxmlformats.org/officeDocument/2006/relationships/font" Target="fonts/Asap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Asap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sap-bold.fntdata"/><Relationship Id="rId16" Type="http://schemas.openxmlformats.org/officeDocument/2006/relationships/font" Target="fonts/Asap-regular.fntdata"/><Relationship Id="rId19" Type="http://schemas.openxmlformats.org/officeDocument/2006/relationships/font" Target="fonts/Asap-boldItalic.fntdata"/><Relationship Id="rId18" Type="http://schemas.openxmlformats.org/officeDocument/2006/relationships/font" Target="fonts/Asap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edcf564b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4edcf564b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f50a326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f50a326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edcf564b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edcf564b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edcf564b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edcf564b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edcf564b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edcf564b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edcf564b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edcf564b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edcf564b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edcf564b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edcf564b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edcf564b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edcf564b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edcf564b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26700" y="1474163"/>
            <a:ext cx="7890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980000"/>
                </a:solidFill>
                <a:latin typeface="Asap"/>
                <a:ea typeface="Asap"/>
                <a:cs typeface="Asap"/>
                <a:sym typeface="Asap"/>
              </a:rPr>
              <a:t>TUTORIAL PARA ENTREGA DO ATESTADO DE COMPARECIMENTO/DECLARAÇÃO DE HORAS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527850" y="885703"/>
            <a:ext cx="394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Asap Medium"/>
                <a:ea typeface="Asap Medium"/>
                <a:cs typeface="Asap Medium"/>
                <a:sym typeface="Asap Medium"/>
              </a:rPr>
              <a:t>Coordenadoria de Qualidade de Vida</a:t>
            </a:r>
            <a:endParaRPr sz="1000">
              <a:latin typeface="Asap Medium"/>
              <a:ea typeface="Asap Medium"/>
              <a:cs typeface="Asap Medium"/>
              <a:sym typeface="Asap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Asap Medium"/>
                <a:ea typeface="Asap Medium"/>
                <a:cs typeface="Asap Medium"/>
                <a:sym typeface="Asap Medium"/>
              </a:rPr>
              <a:t>qualidadedevida@ifsuldeminas.edu.br</a:t>
            </a:r>
            <a:endParaRPr sz="1000">
              <a:latin typeface="Asap Medium"/>
              <a:ea typeface="Asap Medium"/>
              <a:cs typeface="Asap Medium"/>
              <a:sym typeface="Asap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2450" y="2655450"/>
            <a:ext cx="7972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Quando utilizar? </a:t>
            </a:r>
            <a:endParaRPr sz="20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Em consultas médicas e exames </a:t>
            </a:r>
            <a:r>
              <a:rPr b="1" lang="pt-BR" sz="2000" u="sng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que não gere afastamento/licença médica</a:t>
            </a:r>
            <a:r>
              <a:rPr lang="pt-BR" sz="20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 para tratamento da própria saúde ou de pessoa da família</a:t>
            </a:r>
            <a:endParaRPr sz="20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-6120" l="0" r="0" t="6120"/>
          <a:stretch/>
        </p:blipFill>
        <p:spPr>
          <a:xfrm>
            <a:off x="2438742" y="0"/>
            <a:ext cx="4618675" cy="11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b="4225" l="18584" r="3625" t="13880"/>
          <a:stretch/>
        </p:blipFill>
        <p:spPr>
          <a:xfrm>
            <a:off x="3431050" y="223750"/>
            <a:ext cx="5595000" cy="33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117950" y="387200"/>
            <a:ext cx="3247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Confira se o processo foi devidamente encaminhado. Agora é só aguardar a tramitação interna do processo na CQV. </a:t>
            </a:r>
            <a:r>
              <a:rPr b="1" lang="pt-BR" u="sng"/>
              <a:t>Não é necessário encaminhar nenhum email</a:t>
            </a:r>
            <a:br>
              <a:rPr b="1" lang="pt-BR" u="sng"/>
            </a:b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pt-BR"/>
            </a:br>
            <a:r>
              <a:rPr lang="pt-BR"/>
              <a:t>Lembre-se: quando precisar novamente, </a:t>
            </a:r>
            <a:r>
              <a:rPr b="1" lang="pt-BR">
                <a:solidFill>
                  <a:srgbClr val="980000"/>
                </a:solidFill>
              </a:rPr>
              <a:t>use o mesmo processo</a:t>
            </a:r>
            <a:r>
              <a:rPr lang="pt-BR"/>
              <a:t>. </a:t>
            </a:r>
            <a:r>
              <a:rPr b="1" lang="pt-BR">
                <a:solidFill>
                  <a:srgbClr val="980000"/>
                </a:solidFill>
              </a:rPr>
              <a:t>Não é necessário abrir um novo processo. 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7498075" y="1033725"/>
            <a:ext cx="583800" cy="1707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8180425" y="813525"/>
            <a:ext cx="865500" cy="390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2381375" y="1395475"/>
            <a:ext cx="675600" cy="5445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2921900" y="4212625"/>
            <a:ext cx="244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Asap"/>
                <a:ea typeface="Asap"/>
                <a:cs typeface="Asap"/>
                <a:sym typeface="Asap"/>
              </a:rPr>
              <a:t>Coordenadoria de Qualidade de Vida</a:t>
            </a:r>
            <a:endParaRPr sz="1000"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Asap"/>
                <a:ea typeface="Asap"/>
                <a:cs typeface="Asap"/>
                <a:sym typeface="Asap"/>
              </a:rPr>
              <a:t>qualidadedevida@ifsuldeminas.edu.br</a:t>
            </a:r>
            <a:endParaRPr sz="10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369" y="3480475"/>
            <a:ext cx="3646280" cy="95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1351900" y="4807288"/>
            <a:ext cx="789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9FC5E8"/>
                </a:solidFill>
                <a:latin typeface="Asap"/>
                <a:ea typeface="Asap"/>
                <a:cs typeface="Asap"/>
                <a:sym typeface="Asap"/>
              </a:rPr>
              <a:t>TUTORIAL PARA ENTREGA DO ATESTADO DE COMPARECIMENTO/DECLARAÇÃO DE HORAS</a:t>
            </a:r>
            <a:endParaRPr sz="1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BE6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31617" l="0" r="83246" t="9810"/>
          <a:stretch/>
        </p:blipFill>
        <p:spPr>
          <a:xfrm>
            <a:off x="202738" y="1571650"/>
            <a:ext cx="1441176" cy="283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53788" l="18382" r="2384" t="13761"/>
          <a:stretch/>
        </p:blipFill>
        <p:spPr>
          <a:xfrm>
            <a:off x="3067500" y="725625"/>
            <a:ext cx="5725123" cy="13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32575" l="5644" r="2130" t="12090"/>
          <a:stretch/>
        </p:blipFill>
        <p:spPr>
          <a:xfrm>
            <a:off x="3203813" y="2831300"/>
            <a:ext cx="5452502" cy="18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603750" y="1962425"/>
            <a:ext cx="1529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Acesse o SUAP como de praxe e selecione as opções, em sequência:</a:t>
            </a:r>
            <a:br>
              <a:rPr lang="pt-BR"/>
            </a:br>
            <a:r>
              <a:rPr b="1" lang="pt-BR">
                <a:solidFill>
                  <a:srgbClr val="980000"/>
                </a:solidFill>
              </a:rPr>
              <a:t>Processos Eletrônicos - Processos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036863" y="272900"/>
            <a:ext cx="57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Depois selecione a opção </a:t>
            </a:r>
            <a:r>
              <a:rPr b="1" lang="pt-BR">
                <a:solidFill>
                  <a:srgbClr val="980000"/>
                </a:solidFill>
              </a:rPr>
              <a:t>ADICIONAR PROCESSO ELETRÔNICO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621750" y="3717225"/>
            <a:ext cx="30771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980000"/>
                </a:solidFill>
              </a:rPr>
              <a:t>Interessados:</a:t>
            </a:r>
            <a:endParaRPr b="1">
              <a:solidFill>
                <a:srgbClr val="98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Servidor interessado;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Chefia Imediata </a:t>
            </a:r>
            <a:r>
              <a:rPr lang="pt-BR" sz="1100"/>
              <a:t>(quem homologa sua frequência no SUAP)</a:t>
            </a:r>
            <a:endParaRPr sz="1100"/>
          </a:p>
        </p:txBody>
      </p:sp>
      <p:sp>
        <p:nvSpPr>
          <p:cNvPr id="68" name="Google Shape;68;p14"/>
          <p:cNvSpPr/>
          <p:nvPr/>
        </p:nvSpPr>
        <p:spPr>
          <a:xfrm>
            <a:off x="254175" y="3631950"/>
            <a:ext cx="1279200" cy="459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6992950" y="759925"/>
            <a:ext cx="913200" cy="26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3364975" y="3257925"/>
            <a:ext cx="3667200" cy="459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307725" y="3935400"/>
            <a:ext cx="196800" cy="1278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1533375" y="4785763"/>
            <a:ext cx="7890600" cy="52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9FC5E8"/>
                </a:solidFill>
                <a:latin typeface="Asap"/>
                <a:ea typeface="Asap"/>
                <a:cs typeface="Asap"/>
                <a:sym typeface="Asap"/>
              </a:rPr>
              <a:t>TUTORIAL PARA ENTREGA DO ATESTADO DE COMPARECIMENTO/DECLARAÇÃO DE HORAS</a:t>
            </a:r>
            <a:endParaRPr sz="1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BE6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12605" l="38563" r="38480" t="10953"/>
          <a:stretch/>
        </p:blipFill>
        <p:spPr>
          <a:xfrm>
            <a:off x="87625" y="107600"/>
            <a:ext cx="2352274" cy="381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10523" l="4375" r="3313" t="9264"/>
          <a:stretch/>
        </p:blipFill>
        <p:spPr>
          <a:xfrm>
            <a:off x="2688500" y="392275"/>
            <a:ext cx="6255648" cy="30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142361" y="1278726"/>
            <a:ext cx="2242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980000"/>
                </a:solidFill>
              </a:rPr>
              <a:t>TIPO DE PROCESSO: 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</a:t>
            </a:r>
            <a:r>
              <a:rPr lang="pt-BR"/>
              <a:t>se o filtro digitando “jornada diária de trabalho”. A opção a ser selecionada será essa: </a:t>
            </a:r>
            <a:r>
              <a:rPr b="1" lang="pt-BR">
                <a:solidFill>
                  <a:srgbClr val="980000"/>
                </a:solidFill>
              </a:rPr>
              <a:t>Gestão de Pessoas: Jornada Diária de Trabalho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525925" y="626525"/>
            <a:ext cx="3221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assunto pode ser um resumo genérico, </a:t>
            </a:r>
            <a:r>
              <a:rPr b="1" lang="pt-BR">
                <a:solidFill>
                  <a:srgbClr val="980000"/>
                </a:solidFill>
              </a:rPr>
              <a:t>contendo seu nome completo</a:t>
            </a:r>
            <a:r>
              <a:rPr lang="pt-BR"/>
              <a:t>, para facilitar a busca em momento posterior. 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4620850" y="3204825"/>
            <a:ext cx="432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Colocar o processo como PRIVADO e selecionar a Hipótese Legal.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em </a:t>
            </a:r>
            <a:r>
              <a:rPr b="1" lang="pt-BR">
                <a:solidFill>
                  <a:srgbClr val="980000"/>
                </a:solidFill>
              </a:rPr>
              <a:t>SALVAR</a:t>
            </a:r>
            <a:r>
              <a:rPr lang="pt-BR"/>
              <a:t>.</a:t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229000" y="920225"/>
            <a:ext cx="2007600" cy="358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07700" y="3605700"/>
            <a:ext cx="570900" cy="24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2980900" y="819425"/>
            <a:ext cx="2608200" cy="699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2916800" y="2540850"/>
            <a:ext cx="3393900" cy="61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2688500" y="3231225"/>
            <a:ext cx="420600" cy="219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229000" y="691625"/>
            <a:ext cx="196800" cy="1278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2438425" y="3276825"/>
            <a:ext cx="196800" cy="1278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1533375" y="4785763"/>
            <a:ext cx="7890600" cy="52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9FC5E8"/>
                </a:solidFill>
                <a:latin typeface="Asap"/>
                <a:ea typeface="Asap"/>
                <a:cs typeface="Asap"/>
                <a:sym typeface="Asap"/>
              </a:rPr>
              <a:t>TUTORIAL PARA ENTREGA DO ATESTADO DE COMPARECIMENTO/DECLARAÇÃO DE HORAS</a:t>
            </a:r>
            <a:endParaRPr sz="1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BE6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28139" l="1900" r="2597" t="12929"/>
          <a:stretch/>
        </p:blipFill>
        <p:spPr>
          <a:xfrm>
            <a:off x="2925975" y="213850"/>
            <a:ext cx="5455176" cy="189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b="4194" l="18191" r="2918" t="8772"/>
          <a:stretch/>
        </p:blipFill>
        <p:spPr>
          <a:xfrm>
            <a:off x="267675" y="2213050"/>
            <a:ext cx="4384099" cy="27205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222425" y="313950"/>
            <a:ext cx="2657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 uma nova página do SUAP, selecione, em sequência, as opções: Documento Eletrônico - Documentos e clique em  </a:t>
            </a:r>
            <a:r>
              <a:rPr b="1" lang="pt-BR">
                <a:solidFill>
                  <a:srgbClr val="980000"/>
                </a:solidFill>
              </a:rPr>
              <a:t>ADICIONAR DOCUMENTO DE TEXTO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886975" y="2665613"/>
            <a:ext cx="312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Preencha as informações conforme demonstrado na tela ao lado e clique em </a:t>
            </a:r>
            <a:r>
              <a:rPr b="1" lang="pt-BR">
                <a:solidFill>
                  <a:srgbClr val="980000"/>
                </a:solidFill>
              </a:rPr>
              <a:t>SALVAR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5">
            <a:alphaModFix/>
          </a:blip>
          <a:srcRect b="23366" l="18831" r="76576" t="71063"/>
          <a:stretch/>
        </p:blipFill>
        <p:spPr>
          <a:xfrm>
            <a:off x="5861150" y="3563225"/>
            <a:ext cx="879202" cy="5998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/>
          <p:nvPr/>
        </p:nvSpPr>
        <p:spPr>
          <a:xfrm>
            <a:off x="2964675" y="932475"/>
            <a:ext cx="767700" cy="28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7189775" y="252550"/>
            <a:ext cx="911700" cy="28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7247350" y="313950"/>
            <a:ext cx="139200" cy="858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340525" y="2383875"/>
            <a:ext cx="1797600" cy="254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6269225" y="4593313"/>
            <a:ext cx="7890600" cy="67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9FC5E8"/>
                </a:solidFill>
                <a:latin typeface="Asap"/>
                <a:ea typeface="Asap"/>
                <a:cs typeface="Asap"/>
                <a:sym typeface="Asap"/>
              </a:rPr>
              <a:t>TUTORIAL PARA ENTREGA DO ATESTADO DE </a:t>
            </a:r>
            <a:endParaRPr b="1" sz="1000">
              <a:solidFill>
                <a:srgbClr val="9FC5E8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9FC5E8"/>
                </a:solidFill>
                <a:latin typeface="Asap"/>
                <a:ea typeface="Asap"/>
                <a:cs typeface="Asap"/>
                <a:sym typeface="Asap"/>
              </a:rPr>
              <a:t>COMPARECIMENTO/DECLARAÇÃO DE HORAS</a:t>
            </a:r>
            <a:endParaRPr sz="1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BE6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18848" l="41912" r="17841" t="42014"/>
          <a:stretch/>
        </p:blipFill>
        <p:spPr>
          <a:xfrm>
            <a:off x="141275" y="740500"/>
            <a:ext cx="5228798" cy="28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 b="72434" l="62144" r="29663" t="23445"/>
          <a:stretch/>
        </p:blipFill>
        <p:spPr>
          <a:xfrm>
            <a:off x="5968225" y="3567702"/>
            <a:ext cx="2625101" cy="5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5446513" y="640575"/>
            <a:ext cx="3424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Edite as informações da Declaração com algumas informações contidas no documento comprobatório das horas.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pt-BR"/>
            </a:br>
            <a:r>
              <a:rPr lang="pt-BR"/>
              <a:t>Selecione a Opção SALVAR.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pt-BR"/>
            </a:br>
            <a:r>
              <a:rPr lang="pt-BR"/>
              <a:t>Na página seguinte confira os dados e, estando tudo certo, clique em CONCLUIR, depois ASSINE O DOCUMENTO. É de extrema importância que, na página seguinte, após assinar o documento, você selecione a opção: 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5">
            <a:alphaModFix/>
          </a:blip>
          <a:srcRect b="23366" l="18831" r="76576" t="71063"/>
          <a:stretch/>
        </p:blipFill>
        <p:spPr>
          <a:xfrm>
            <a:off x="7874475" y="1028122"/>
            <a:ext cx="784550" cy="53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515150" y="1474875"/>
            <a:ext cx="4454700" cy="1856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1533375" y="4785763"/>
            <a:ext cx="7890600" cy="52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9FC5E8"/>
                </a:solidFill>
                <a:latin typeface="Asap"/>
                <a:ea typeface="Asap"/>
                <a:cs typeface="Asap"/>
                <a:sym typeface="Asap"/>
              </a:rPr>
              <a:t>TUTORIAL PARA ENTREGA DO ATESTADO DE COMPARECIMENTO/DECLARAÇÃO DE HORAS</a:t>
            </a:r>
            <a:endParaRPr sz="1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BE6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18848" l="41912" r="17841" t="42014"/>
          <a:stretch/>
        </p:blipFill>
        <p:spPr>
          <a:xfrm>
            <a:off x="152600" y="542025"/>
            <a:ext cx="5228798" cy="28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4">
            <a:alphaModFix/>
          </a:blip>
          <a:srcRect b="72434" l="62144" r="29663" t="23445"/>
          <a:stretch/>
        </p:blipFill>
        <p:spPr>
          <a:xfrm>
            <a:off x="5979550" y="3369227"/>
            <a:ext cx="2625101" cy="5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5457838" y="442100"/>
            <a:ext cx="3424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Edite as informações da Declaração com algumas informações contidas no documento comprobatório das horas.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pt-BR"/>
            </a:br>
            <a:r>
              <a:rPr lang="pt-BR"/>
              <a:t>Selecione a Opção SALVAR.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pt-BR"/>
            </a:br>
            <a:r>
              <a:rPr lang="pt-BR"/>
              <a:t>Na página seguinte confira os dados e, estando tudo certo, clique em CONCLUIR, depois ASSINE O DOCUMENTO. É de extrema importância que, na página seguinte, após assinar o documento, você selecione a opção: 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5">
            <a:alphaModFix/>
          </a:blip>
          <a:srcRect b="23366" l="18831" r="76576" t="71063"/>
          <a:stretch/>
        </p:blipFill>
        <p:spPr>
          <a:xfrm>
            <a:off x="7880150" y="1226622"/>
            <a:ext cx="784550" cy="53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/>
          <p:nvPr/>
        </p:nvSpPr>
        <p:spPr>
          <a:xfrm>
            <a:off x="526475" y="1276400"/>
            <a:ext cx="4454700" cy="1856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1533375" y="4785763"/>
            <a:ext cx="7890600" cy="52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9FC5E8"/>
                </a:solidFill>
                <a:latin typeface="Asap"/>
                <a:ea typeface="Asap"/>
                <a:cs typeface="Asap"/>
                <a:sym typeface="Asap"/>
              </a:rPr>
              <a:t>TUTORIAL PARA ENTREGA DO ATESTADO DE COMPARECIMENTO/DECLARAÇÃO DE HORAS</a:t>
            </a:r>
            <a:endParaRPr sz="1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BE6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17662" l="18516" r="17764" t="9050"/>
          <a:stretch/>
        </p:blipFill>
        <p:spPr>
          <a:xfrm>
            <a:off x="92213" y="1445125"/>
            <a:ext cx="4595477" cy="29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 b="23719" l="19616" r="3608" t="25026"/>
          <a:stretch/>
        </p:blipFill>
        <p:spPr>
          <a:xfrm>
            <a:off x="4886075" y="456550"/>
            <a:ext cx="4210502" cy="158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5">
            <a:alphaModFix/>
          </a:blip>
          <a:srcRect b="3781" l="0" r="0" t="0"/>
          <a:stretch/>
        </p:blipFill>
        <p:spPr>
          <a:xfrm>
            <a:off x="4761400" y="2400025"/>
            <a:ext cx="4118698" cy="22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20100" y="0"/>
            <a:ext cx="4595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Retorne à página do processo eletrônico criado e selecione a opção </a:t>
            </a:r>
            <a:r>
              <a:rPr b="1" lang="pt-BR">
                <a:solidFill>
                  <a:srgbClr val="980000"/>
                </a:solidFill>
              </a:rPr>
              <a:t>ADICIONAR DOCUMENTO</a:t>
            </a:r>
            <a:r>
              <a:rPr lang="pt-BR"/>
              <a:t>.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Pesquise o Documento criado “</a:t>
            </a:r>
            <a:r>
              <a:rPr b="1" lang="pt-BR">
                <a:solidFill>
                  <a:srgbClr val="980000"/>
                </a:solidFill>
              </a:rPr>
              <a:t>Declaração de Comparecimento para controle de horas</a:t>
            </a:r>
            <a:r>
              <a:rPr lang="pt-BR"/>
              <a:t>” e faça o Upload dele, incluindo as informações necessárias que o SUAP solicita. </a:t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92238" y="4346075"/>
            <a:ext cx="459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Declaração assinada pelo médico, deverá ser salva em formato PDF e anexada ao processo, selecionando a Opção “</a:t>
            </a:r>
            <a:r>
              <a:rPr b="1" lang="pt-BR">
                <a:solidFill>
                  <a:srgbClr val="980000"/>
                </a:solidFill>
              </a:rPr>
              <a:t>UPLOAD DE DOCUMENTO EXTERNO</a:t>
            </a:r>
            <a:r>
              <a:rPr lang="pt-BR"/>
              <a:t>”</a:t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2879425" y="4109825"/>
            <a:ext cx="1633500" cy="308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2433350" y="4202725"/>
            <a:ext cx="367500" cy="1434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19"/>
          <p:cNvCxnSpPr/>
          <p:nvPr/>
        </p:nvCxnSpPr>
        <p:spPr>
          <a:xfrm flipH="1" rot="10800000">
            <a:off x="3207500" y="863350"/>
            <a:ext cx="1856700" cy="335250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19"/>
          <p:cNvSpPr/>
          <p:nvPr/>
        </p:nvSpPr>
        <p:spPr>
          <a:xfrm>
            <a:off x="5143000" y="627200"/>
            <a:ext cx="3953700" cy="19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7" name="Google Shape;137;p19"/>
          <p:cNvCxnSpPr/>
          <p:nvPr/>
        </p:nvCxnSpPr>
        <p:spPr>
          <a:xfrm flipH="1" rot="10800000">
            <a:off x="3983150" y="2930000"/>
            <a:ext cx="1336800" cy="123990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19"/>
          <p:cNvSpPr/>
          <p:nvPr/>
        </p:nvSpPr>
        <p:spPr>
          <a:xfrm>
            <a:off x="5405275" y="2571750"/>
            <a:ext cx="3155700" cy="2057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5307" l="18662" r="18416" t="19306"/>
          <a:stretch/>
        </p:blipFill>
        <p:spPr>
          <a:xfrm>
            <a:off x="314225" y="338525"/>
            <a:ext cx="3588677" cy="241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4637675" y="484700"/>
            <a:ext cx="3706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Anexados os documentos no processo, solicite “CIÊNCIA” para sua Chefia Imediata (servidor que homologa sua frequência no SUAP). </a:t>
            </a:r>
            <a:br>
              <a:rPr lang="pt-BR" sz="1600"/>
            </a:br>
            <a:br>
              <a:rPr lang="pt-BR" sz="1600"/>
            </a:br>
            <a:r>
              <a:rPr lang="pt-BR" sz="1600"/>
              <a:t>Após ser dada ciência por ele, selecione a opção </a:t>
            </a:r>
            <a:r>
              <a:rPr b="1" lang="pt-BR" sz="1600">
                <a:solidFill>
                  <a:srgbClr val="980000"/>
                </a:solidFill>
              </a:rPr>
              <a:t>ENCAMINHAR</a:t>
            </a:r>
            <a:r>
              <a:rPr lang="pt-BR" sz="1600"/>
              <a:t>. </a:t>
            </a:r>
            <a:endParaRPr sz="1600"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 b="51138" l="18587" r="18189" t="16184"/>
          <a:stretch/>
        </p:blipFill>
        <p:spPr>
          <a:xfrm>
            <a:off x="3417475" y="3113650"/>
            <a:ext cx="5438726" cy="158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/>
          <p:nvPr/>
        </p:nvSpPr>
        <p:spPr>
          <a:xfrm>
            <a:off x="3299325" y="299175"/>
            <a:ext cx="675600" cy="44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2590800" y="515675"/>
            <a:ext cx="583800" cy="1707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6102200" y="3225200"/>
            <a:ext cx="675600" cy="34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 rot="-1178160">
            <a:off x="5478920" y="3620401"/>
            <a:ext cx="583853" cy="170704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1533375" y="4785763"/>
            <a:ext cx="7890600" cy="52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9FC5E8"/>
                </a:solidFill>
                <a:latin typeface="Asap"/>
                <a:ea typeface="Asap"/>
                <a:cs typeface="Asap"/>
                <a:sym typeface="Asap"/>
              </a:rPr>
              <a:t>TUTORIAL PARA ENTREGA DO ATESTADO DE COMPARECIMENTO/DECLARAÇÃO DE HORAS</a:t>
            </a:r>
            <a:endParaRPr sz="1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BE6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45906" l="18811" r="17809" t="19980"/>
          <a:stretch/>
        </p:blipFill>
        <p:spPr>
          <a:xfrm>
            <a:off x="84625" y="0"/>
            <a:ext cx="5451850" cy="16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974775" y="1548475"/>
            <a:ext cx="698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Processo deverá ser encaminhado para a Servidora </a:t>
            </a:r>
            <a:r>
              <a:rPr b="1" lang="pt-BR">
                <a:solidFill>
                  <a:srgbClr val="980000"/>
                </a:solidFill>
              </a:rPr>
              <a:t>Kely Cristina de Araújo Campelo 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(Lembre-se: processos Privados ou Restritos </a:t>
            </a:r>
            <a:r>
              <a:rPr lang="pt-BR" u="sng"/>
              <a:t>somente podem ser encaminhados para servidor, nunca para setor</a:t>
            </a:r>
            <a:r>
              <a:rPr lang="pt-BR"/>
              <a:t>).</a:t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 b="44496" l="18743" r="3387" t="16317"/>
          <a:stretch/>
        </p:blipFill>
        <p:spPr>
          <a:xfrm>
            <a:off x="2201575" y="2873675"/>
            <a:ext cx="6698376" cy="189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>
            <a:off x="2052825" y="272925"/>
            <a:ext cx="583800" cy="1707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2703825" y="0"/>
            <a:ext cx="792300" cy="574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b="58223" l="28109" r="25290" t="26590"/>
          <a:stretch/>
        </p:blipFill>
        <p:spPr>
          <a:xfrm>
            <a:off x="3070115" y="3031825"/>
            <a:ext cx="6045533" cy="11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36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61" name="Google Shape;161;p21"/>
          <p:cNvSpPr/>
          <p:nvPr/>
        </p:nvSpPr>
        <p:spPr>
          <a:xfrm>
            <a:off x="3356225" y="3621625"/>
            <a:ext cx="5635500" cy="518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1927575" y="3354150"/>
            <a:ext cx="583800" cy="1707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1533375" y="4785763"/>
            <a:ext cx="7890600" cy="52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9FC5E8"/>
                </a:solidFill>
                <a:latin typeface="Asap"/>
                <a:ea typeface="Asap"/>
                <a:cs typeface="Asap"/>
                <a:sym typeface="Asap"/>
              </a:rPr>
              <a:t>TUTORIAL PARA ENTREGA DO ATESTADO DE COMPARECIMENTO/DECLARAÇÃO DE HORAS</a:t>
            </a:r>
            <a:endParaRPr sz="1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BE6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